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17"/>
  </p:notes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81" r:id="rId23"/>
    <p:sldId id="279" r:id="rId24"/>
    <p:sldId id="280" r:id="rId25"/>
    <p:sldId id="283" r:id="rId26"/>
    <p:sldId id="284" r:id="rId27"/>
    <p:sldId id="285" r:id="rId28"/>
    <p:sldId id="31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13" r:id="rId47"/>
    <p:sldId id="294" r:id="rId48"/>
    <p:sldId id="295" r:id="rId49"/>
    <p:sldId id="296" r:id="rId50"/>
    <p:sldId id="297" r:id="rId51"/>
    <p:sldId id="314" r:id="rId52"/>
    <p:sldId id="372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298" r:id="rId74"/>
    <p:sldId id="299" r:id="rId75"/>
    <p:sldId id="300" r:id="rId76"/>
    <p:sldId id="301" r:id="rId77"/>
    <p:sldId id="302" r:id="rId78"/>
    <p:sldId id="303" r:id="rId79"/>
    <p:sldId id="304" r:id="rId80"/>
    <p:sldId id="305" r:id="rId81"/>
    <p:sldId id="306" r:id="rId82"/>
    <p:sldId id="307" r:id="rId83"/>
    <p:sldId id="308" r:id="rId84"/>
    <p:sldId id="309" r:id="rId85"/>
    <p:sldId id="310" r:id="rId86"/>
    <p:sldId id="311" r:id="rId87"/>
    <p:sldId id="312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5" r:id="rId98"/>
    <p:sldId id="354" r:id="rId99"/>
    <p:sldId id="356" r:id="rId100"/>
    <p:sldId id="357" r:id="rId101"/>
    <p:sldId id="358" r:id="rId102"/>
    <p:sldId id="359" r:id="rId103"/>
    <p:sldId id="362" r:id="rId104"/>
    <p:sldId id="363" r:id="rId105"/>
    <p:sldId id="364" r:id="rId106"/>
    <p:sldId id="360" r:id="rId107"/>
    <p:sldId id="361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3" r:id="rId116"/>
  </p:sldIdLst>
  <p:sldSz cx="9144000" cy="5143500" type="screen16x9"/>
  <p:notesSz cx="6858000" cy="9144000"/>
  <p:embeddedFontLst>
    <p:embeddedFont>
      <p:font typeface="Sniglet" panose="020B0604020202020204" charset="0"/>
      <p:regular r:id="rId118"/>
    </p:embeddedFont>
    <p:embeddedFont>
      <p:font typeface="Patrick Hand SC" panose="020B0604020202020204" charset="-94"/>
      <p:regular r:id="rId119"/>
    </p:embeddedFont>
    <p:embeddedFont>
      <p:font typeface="Calibri" panose="020F0502020204030204" pitchFamily="34" charset="0"/>
      <p:regular r:id="rId120"/>
      <p:bold r:id="rId121"/>
      <p:italic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-38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46774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7845930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7845930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6d2f815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6d2f815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6d2f8151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6d2f8151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ad7a2d8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ad7a2d8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ad7a2d8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ad7a2d8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ad7a2d8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ad7a2d8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ad7a2d8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ad7a2d8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7ad7a2d8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27ad7a2d8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e4bcc1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e4bcc1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578f8c7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2578f8c79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578f8c7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2578f8c79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7845930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7845930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5afce2ef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5afce2ef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5afce2ef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5afce2ef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7ad7a2d8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27ad7a2d8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578f8c7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578f8c79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7845930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7845930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5adf005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5adf005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adf005a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adf005a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adf005a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adf005a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adf005a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adf005a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5896359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25896359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adf005a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adf005a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adf005a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5adf005a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7ad7a2d8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27ad7a2d8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578f8c7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578f8c79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78459304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78459304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5b03e3c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5b03e3c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b03e3ca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b03e3ca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b03e3ca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b03e3ca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b03e3ca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b03e3ca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896359b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896359b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896359b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896359b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8dd2605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8dd2605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7ad7a2d8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27ad7a2d8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578f8c7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578f8c79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815525" y="1991825"/>
            <a:ext cx="5585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">
  <p:cSld name="BLANK_1">
    <p:bg>
      <p:bgPr>
        <a:solidFill>
          <a:srgbClr val="2A95B7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1" descr="scene_trans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1821550" y="1507150"/>
            <a:ext cx="5500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>
            <a:off x="1821550" y="2535254"/>
            <a:ext cx="5500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1441675" y="1628400"/>
            <a:ext cx="6260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algn="ctr" rtl="0">
              <a:spcBef>
                <a:spcPts val="600"/>
              </a:spcBef>
              <a:spcAft>
                <a:spcPts val="0"/>
              </a:spcAft>
              <a:buSzPts val="2600"/>
              <a:buChar char="+"/>
              <a:defRPr sz="2600"/>
            </a:lvl1pPr>
            <a:lvl2pPr marL="914400" lvl="1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2pPr>
            <a:lvl3pPr marL="1371600" lvl="2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3pPr>
            <a:lvl4pPr marL="1828800" lvl="3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4pPr>
            <a:lvl5pPr marL="2286000" lvl="4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5pPr>
            <a:lvl6pPr marL="2743200" lvl="5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6pPr>
            <a:lvl7pPr marL="3200400" lvl="6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7pPr>
            <a:lvl8pPr marL="3657600" lvl="7" indent="-393700" algn="ctr" rtl="0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+"/>
              <a:defRPr sz="2600"/>
            </a:lvl9pPr>
          </a:lstStyle>
          <a:p>
            <a:endParaRPr/>
          </a:p>
        </p:txBody>
      </p:sp>
      <p:sp>
        <p:nvSpPr>
          <p:cNvPr id="15" name="Google Shape;15;p4"/>
          <p:cNvSpPr txBox="1"/>
          <p:nvPr/>
        </p:nvSpPr>
        <p:spPr>
          <a:xfrm>
            <a:off x="3593400" y="933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“</a:t>
            </a:r>
            <a:endParaRPr sz="9600">
              <a:solidFill>
                <a:srgbClr val="2A95B7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1049500" y="1437426"/>
            <a:ext cx="7020900" cy="270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+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+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1"/>
          </p:nvPr>
        </p:nvSpPr>
        <p:spPr>
          <a:xfrm>
            <a:off x="1049500" y="1459650"/>
            <a:ext cx="3417900" cy="275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+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2"/>
          </p:nvPr>
        </p:nvSpPr>
        <p:spPr>
          <a:xfrm>
            <a:off x="4676726" y="1459650"/>
            <a:ext cx="3393600" cy="275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+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+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1081850" y="1435525"/>
            <a:ext cx="2229300" cy="284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2"/>
          </p:nvPr>
        </p:nvSpPr>
        <p:spPr>
          <a:xfrm>
            <a:off x="3425300" y="1435525"/>
            <a:ext cx="2229300" cy="284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3"/>
          </p:nvPr>
        </p:nvSpPr>
        <p:spPr>
          <a:xfrm>
            <a:off x="5768751" y="1435525"/>
            <a:ext cx="2229300" cy="2847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+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+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1604425" y="3720500"/>
            <a:ext cx="59352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A95B7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3000"/>
              <a:buFont typeface="Patrick Hand SC"/>
              <a:buNone/>
              <a:defRPr sz="3000" b="1">
                <a:solidFill>
                  <a:srgbClr val="2A95B7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9500" y="1437426"/>
            <a:ext cx="7020900" cy="27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niglet"/>
              <a:buChar char="+"/>
              <a:defRPr sz="2400">
                <a:solidFill>
                  <a:srgbClr val="434343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hu-ep-coursera/fullstack-course4/blob/master/assignments/assignment2/Assignment-2.md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zengarden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ctrTitle"/>
          </p:nvPr>
        </p:nvSpPr>
        <p:spPr>
          <a:xfrm>
            <a:off x="1293525" y="1991825"/>
            <a:ext cx="63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CSS (Cascadıng Style Sheet)</a:t>
            </a:r>
            <a:endParaRPr sz="4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Element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491631"/>
            <a:ext cx="5849732" cy="249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6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Summary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and idea of responsive design</a:t>
            </a:r>
          </a:p>
          <a:p>
            <a:r>
              <a:rPr lang="en-US" dirty="0" smtClean="0"/>
              <a:t>12-column </a:t>
            </a:r>
            <a:r>
              <a:rPr lang="en-US" dirty="0"/>
              <a:t>grid layout</a:t>
            </a:r>
          </a:p>
          <a:p>
            <a:pPr lvl="1"/>
            <a:r>
              <a:rPr lang="en-US" sz="2000" dirty="0" smtClean="0"/>
              <a:t>Use </a:t>
            </a:r>
            <a:r>
              <a:rPr lang="en-US" sz="2000" dirty="0"/>
              <a:t>% to achieve fluid width (</a:t>
            </a:r>
            <a:r>
              <a:rPr lang="en-US" sz="2000" dirty="0" err="1"/>
              <a:t>wrt</a:t>
            </a:r>
            <a:r>
              <a:rPr lang="en-US" sz="2000" dirty="0"/>
              <a:t> browser width)</a:t>
            </a:r>
          </a:p>
          <a:p>
            <a:r>
              <a:rPr lang="en-US" dirty="0" smtClean="0"/>
              <a:t>Viewport </a:t>
            </a:r>
            <a:r>
              <a:rPr lang="en-US" dirty="0"/>
              <a:t>meta tag to turn off default mobile zooming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1350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Introduction</a:t>
            </a:r>
            <a:r>
              <a:rPr lang="tr-TR" dirty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Twitter</a:t>
            </a:r>
            <a:r>
              <a:rPr lang="tr-TR" dirty="0" smtClean="0"/>
              <a:t> </a:t>
            </a:r>
            <a:r>
              <a:rPr lang="tr-TR" dirty="0" err="1"/>
              <a:t>Bootstrap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1419624"/>
            <a:ext cx="6965960" cy="288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66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Bootstrap</a:t>
            </a:r>
            <a:r>
              <a:rPr lang="tr-TR" dirty="0"/>
              <a:t>?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87" y="1419624"/>
            <a:ext cx="6411541" cy="253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94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Bootstrap</a:t>
            </a:r>
            <a:r>
              <a:rPr lang="tr-TR" dirty="0"/>
              <a:t>?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1419624"/>
            <a:ext cx="6322237" cy="2715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78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</a:t>
            </a:r>
            <a:r>
              <a:rPr lang="tr-TR" dirty="0" err="1"/>
              <a:t>Bootstrap</a:t>
            </a:r>
            <a:r>
              <a:rPr lang="tr-TR" dirty="0"/>
              <a:t>?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419624"/>
            <a:ext cx="6129611" cy="282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78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049500" y="796175"/>
            <a:ext cx="7698964" cy="750300"/>
          </a:xfrm>
        </p:spPr>
        <p:txBody>
          <a:bodyPr/>
          <a:lstStyle/>
          <a:p>
            <a:r>
              <a:rPr lang="en-US" dirty="0"/>
              <a:t>Disadvantages of Bootstrap (vs. Writing </a:t>
            </a:r>
            <a:r>
              <a:rPr lang="en-US" dirty="0" smtClean="0"/>
              <a:t>Your</a:t>
            </a:r>
            <a:r>
              <a:rPr lang="tr-TR" dirty="0" smtClean="0"/>
              <a:t> </a:t>
            </a:r>
            <a:r>
              <a:rPr lang="en-US" dirty="0" smtClean="0"/>
              <a:t>Own</a:t>
            </a:r>
            <a:r>
              <a:rPr lang="en-US" dirty="0"/>
              <a:t>)?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r>
              <a:rPr lang="en-US" sz="2000" b="1" dirty="0" smtClean="0"/>
              <a:t>A </a:t>
            </a:r>
            <a:r>
              <a:rPr lang="en-US" sz="2000" b="1" dirty="0"/>
              <a:t>lot of features you will probably never use</a:t>
            </a:r>
          </a:p>
          <a:p>
            <a:pPr lvl="1"/>
            <a:r>
              <a:rPr lang="tr-TR" sz="1800" b="1" i="1" dirty="0" err="1" smtClean="0"/>
              <a:t>Use</a:t>
            </a:r>
            <a:r>
              <a:rPr lang="tr-TR" sz="1800" b="1" i="1" dirty="0" smtClean="0"/>
              <a:t> </a:t>
            </a:r>
            <a:r>
              <a:rPr lang="tr-TR" sz="1800" b="1" i="1" dirty="0" err="1"/>
              <a:t>selective</a:t>
            </a:r>
            <a:r>
              <a:rPr lang="tr-TR" sz="1800" b="1" i="1" dirty="0"/>
              <a:t> </a:t>
            </a:r>
            <a:r>
              <a:rPr lang="tr-TR" sz="1800" b="1" i="1" dirty="0" err="1"/>
              <a:t>download</a:t>
            </a:r>
            <a:endParaRPr lang="tr-TR" sz="1800" b="1" i="1" dirty="0"/>
          </a:p>
          <a:p>
            <a:r>
              <a:rPr lang="en-US" sz="2000" b="1" dirty="0" smtClean="0"/>
              <a:t>You </a:t>
            </a:r>
            <a:r>
              <a:rPr lang="en-US" sz="2000" b="1" dirty="0"/>
              <a:t>can write your own that’s more targeted/smaller</a:t>
            </a:r>
          </a:p>
          <a:p>
            <a:pPr lvl="1"/>
            <a:r>
              <a:rPr lang="en-US" sz="1800" b="1" i="1" dirty="0" smtClean="0"/>
              <a:t>But </a:t>
            </a:r>
            <a:r>
              <a:rPr lang="en-US" sz="1800" b="1" i="1" dirty="0"/>
              <a:t>it will take you a LOT longer to write it as well</a:t>
            </a:r>
            <a:endParaRPr lang="tr-TR" sz="1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1491630"/>
            <a:ext cx="5328591" cy="130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78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Bootstrap</a:t>
            </a:r>
            <a:r>
              <a:rPr lang="tr-TR" dirty="0" smtClean="0"/>
              <a:t> </a:t>
            </a:r>
            <a:r>
              <a:rPr lang="tr-TR" dirty="0" err="1" smtClean="0"/>
              <a:t>Grid</a:t>
            </a:r>
            <a:r>
              <a:rPr lang="tr-TR" dirty="0" smtClean="0"/>
              <a:t> </a:t>
            </a:r>
            <a:r>
              <a:rPr lang="tr-TR" dirty="0" err="1"/>
              <a:t>System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491632"/>
            <a:ext cx="6621268" cy="284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12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Bootstrap</a:t>
            </a:r>
            <a:r>
              <a:rPr lang="tr-TR" dirty="0"/>
              <a:t> </a:t>
            </a:r>
            <a:r>
              <a:rPr lang="tr-TR" dirty="0" err="1"/>
              <a:t>Grid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491632"/>
            <a:ext cx="6768752" cy="298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1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Negative</a:t>
            </a:r>
            <a:r>
              <a:rPr lang="tr-TR" dirty="0"/>
              <a:t> </a:t>
            </a:r>
            <a:r>
              <a:rPr lang="tr-TR" dirty="0" err="1"/>
              <a:t>Row</a:t>
            </a:r>
            <a:r>
              <a:rPr lang="tr-TR" dirty="0"/>
              <a:t> </a:t>
            </a:r>
            <a:r>
              <a:rPr lang="tr-TR" dirty="0" err="1"/>
              <a:t>Margin</a:t>
            </a:r>
            <a:r>
              <a:rPr lang="tr-TR" dirty="0"/>
              <a:t>?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419622"/>
            <a:ext cx="5839502" cy="322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7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Negative</a:t>
            </a:r>
            <a:r>
              <a:rPr lang="tr-TR" dirty="0"/>
              <a:t> </a:t>
            </a:r>
            <a:r>
              <a:rPr lang="tr-TR" dirty="0" err="1"/>
              <a:t>Row</a:t>
            </a:r>
            <a:r>
              <a:rPr lang="tr-TR" dirty="0"/>
              <a:t> </a:t>
            </a:r>
            <a:r>
              <a:rPr lang="tr-TR" dirty="0" err="1"/>
              <a:t>Margin</a:t>
            </a:r>
            <a:r>
              <a:rPr lang="tr-TR" dirty="0"/>
              <a:t>?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63638"/>
            <a:ext cx="5976664" cy="329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7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Class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3638"/>
            <a:ext cx="5184576" cy="251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7751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Negative</a:t>
            </a:r>
            <a:r>
              <a:rPr lang="tr-TR" dirty="0"/>
              <a:t> </a:t>
            </a:r>
            <a:r>
              <a:rPr lang="tr-TR" dirty="0" err="1"/>
              <a:t>Row</a:t>
            </a:r>
            <a:r>
              <a:rPr lang="tr-TR" dirty="0"/>
              <a:t> </a:t>
            </a:r>
            <a:r>
              <a:rPr lang="tr-TR" dirty="0" err="1"/>
              <a:t>Margin</a:t>
            </a:r>
            <a:r>
              <a:rPr lang="tr-TR" dirty="0"/>
              <a:t>?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13" y="1563638"/>
            <a:ext cx="7391952" cy="278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37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Negative</a:t>
            </a:r>
            <a:r>
              <a:rPr lang="tr-TR" dirty="0"/>
              <a:t> </a:t>
            </a:r>
            <a:r>
              <a:rPr lang="tr-TR" dirty="0" err="1"/>
              <a:t>Row</a:t>
            </a:r>
            <a:r>
              <a:rPr lang="tr-TR" dirty="0"/>
              <a:t> </a:t>
            </a:r>
            <a:r>
              <a:rPr lang="tr-TR" dirty="0" err="1"/>
              <a:t>Margin</a:t>
            </a:r>
            <a:r>
              <a:rPr lang="tr-TR" dirty="0"/>
              <a:t>?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563638"/>
            <a:ext cx="6890349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086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Negative</a:t>
            </a:r>
            <a:r>
              <a:rPr lang="tr-TR" dirty="0"/>
              <a:t> </a:t>
            </a:r>
            <a:r>
              <a:rPr lang="tr-TR" dirty="0" err="1"/>
              <a:t>Row</a:t>
            </a:r>
            <a:r>
              <a:rPr lang="tr-TR" dirty="0"/>
              <a:t> </a:t>
            </a:r>
            <a:r>
              <a:rPr lang="tr-TR" dirty="0" err="1"/>
              <a:t>Margin</a:t>
            </a:r>
            <a:r>
              <a:rPr lang="tr-TR" dirty="0"/>
              <a:t>?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635646"/>
            <a:ext cx="6843006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39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Negative</a:t>
            </a:r>
            <a:r>
              <a:rPr lang="tr-TR" dirty="0"/>
              <a:t> </a:t>
            </a:r>
            <a:r>
              <a:rPr lang="tr-TR" dirty="0" err="1"/>
              <a:t>Row</a:t>
            </a:r>
            <a:r>
              <a:rPr lang="tr-TR" dirty="0"/>
              <a:t> </a:t>
            </a:r>
            <a:r>
              <a:rPr lang="tr-TR" dirty="0" err="1"/>
              <a:t>Margin</a:t>
            </a:r>
            <a:r>
              <a:rPr lang="tr-TR" dirty="0"/>
              <a:t>?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63638"/>
            <a:ext cx="6967922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04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Summary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Structure Bootstrap expects for the grid-based layout</a:t>
            </a:r>
          </a:p>
          <a:p>
            <a:pPr lvl="1"/>
            <a:r>
              <a:rPr lang="en-US" sz="1800" dirty="0" smtClean="0"/>
              <a:t>Needs </a:t>
            </a:r>
            <a:r>
              <a:rPr lang="en-US" sz="1800" dirty="0"/>
              <a:t>to be inside .container (or .container-fluid)</a:t>
            </a:r>
          </a:p>
          <a:p>
            <a:pPr lvl="1"/>
            <a:r>
              <a:rPr lang="en-US" sz="1800" dirty="0" smtClean="0"/>
              <a:t>All </a:t>
            </a:r>
            <a:r>
              <a:rPr lang="en-US" sz="1800" dirty="0"/>
              <a:t>columns must be inside .row</a:t>
            </a:r>
          </a:p>
          <a:p>
            <a:r>
              <a:rPr lang="en-US" sz="2000" dirty="0" smtClean="0"/>
              <a:t>SIZE </a:t>
            </a:r>
            <a:r>
              <a:rPr lang="en-US" sz="2000" dirty="0"/>
              <a:t>identifier identifies at which breakpoint </a:t>
            </a:r>
            <a:r>
              <a:rPr lang="en-US" sz="2000" dirty="0" smtClean="0"/>
              <a:t>specified</a:t>
            </a:r>
            <a:r>
              <a:rPr lang="tr-TR" sz="2000" dirty="0" smtClean="0"/>
              <a:t> </a:t>
            </a:r>
            <a:r>
              <a:rPr lang="en-US" sz="2000" dirty="0" smtClean="0"/>
              <a:t>column </a:t>
            </a:r>
            <a:r>
              <a:rPr lang="en-US" sz="2000" dirty="0"/>
              <a:t>spans will be ignored and all elements </a:t>
            </a:r>
            <a:r>
              <a:rPr lang="en-US" sz="2000" dirty="0" smtClean="0"/>
              <a:t>will</a:t>
            </a:r>
            <a:r>
              <a:rPr lang="tr-TR" sz="2000" dirty="0" smtClean="0"/>
              <a:t> </a:t>
            </a:r>
            <a:r>
              <a:rPr lang="tr-TR" sz="2000" dirty="0" err="1" smtClean="0"/>
              <a:t>collapse</a:t>
            </a:r>
            <a:r>
              <a:rPr lang="tr-TR" sz="2000" dirty="0" smtClean="0"/>
              <a:t> </a:t>
            </a:r>
            <a:r>
              <a:rPr lang="tr-TR" sz="2000" dirty="0"/>
              <a:t>(</a:t>
            </a:r>
            <a:r>
              <a:rPr lang="tr-TR" sz="2000" dirty="0" err="1"/>
              <a:t>i.e</a:t>
            </a:r>
            <a:r>
              <a:rPr lang="tr-TR" sz="2000" dirty="0"/>
              <a:t>., </a:t>
            </a:r>
            <a:r>
              <a:rPr lang="tr-TR" sz="2000" dirty="0" err="1"/>
              <a:t>stack</a:t>
            </a:r>
            <a:r>
              <a:rPr lang="tr-TR" sz="2000" dirty="0"/>
              <a:t>)</a:t>
            </a:r>
          </a:p>
          <a:p>
            <a:r>
              <a:rPr lang="en-US" sz="2000" dirty="0" smtClean="0"/>
              <a:t>If </a:t>
            </a:r>
            <a:r>
              <a:rPr lang="en-US" sz="2000" dirty="0"/>
              <a:t>no other rules apply, specifying col-</a:t>
            </a:r>
            <a:r>
              <a:rPr lang="en-US" sz="2000" dirty="0" err="1"/>
              <a:t>xs</a:t>
            </a:r>
            <a:r>
              <a:rPr lang="en-US" sz="2000" dirty="0"/>
              <a:t>-… will keep </a:t>
            </a:r>
            <a:r>
              <a:rPr lang="en-US" sz="2000" dirty="0" smtClean="0"/>
              <a:t>that</a:t>
            </a:r>
            <a:r>
              <a:rPr lang="tr-TR" sz="2000" dirty="0" smtClean="0"/>
              <a:t> </a:t>
            </a:r>
            <a:r>
              <a:rPr lang="en-US" sz="2000" dirty="0" smtClean="0"/>
              <a:t>layout </a:t>
            </a:r>
            <a:r>
              <a:rPr lang="en-US" sz="2000" dirty="0"/>
              <a:t>no matter what the size of the screen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72378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Ödev-1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github.com/jhu-ep-coursera/fullstack-course4/blob/master/assignments/assignment2/Assignment-2.md</a:t>
            </a:r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2262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Class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1563640"/>
            <a:ext cx="6505882" cy="263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44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Class </a:t>
            </a:r>
            <a:r>
              <a:rPr lang="tr-TR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66684"/>
            <a:ext cx="5904656" cy="260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132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ID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93" y="1347614"/>
            <a:ext cx="5973366" cy="293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35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ID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2"/>
            <a:ext cx="7271785" cy="270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395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ID </a:t>
            </a:r>
            <a:r>
              <a:rPr lang="tr-TR" dirty="0" err="1" smtClean="0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6631385" cy="269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5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Selectors</a:t>
            </a: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1049501" y="1437425"/>
            <a:ext cx="6848400" cy="2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200"/>
              <a:buFont typeface="Sniglet"/>
              <a:buChar char="+"/>
            </a:pPr>
            <a:r>
              <a:rPr lang="en" sz="2200"/>
              <a:t>HTML dökümanında styling uygulanırken bunu her elemanın id’sine göre yapmaktan kaçınılmalı</a:t>
            </a:r>
            <a:endParaRPr sz="2200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Styling’in genel amacı genelleme ve yeniden kullanım yaparak düzenlemedir.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13104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Grouping</a:t>
            </a:r>
            <a:r>
              <a:rPr lang="tr-TR" dirty="0" smtClean="0"/>
              <a:t> </a:t>
            </a:r>
            <a:r>
              <a:rPr lang="tr-TR" dirty="0" err="1" smtClean="0"/>
              <a:t>Selectors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8712"/>
            <a:ext cx="7280530" cy="294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685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Combining</a:t>
            </a:r>
            <a:r>
              <a:rPr lang="tr-TR" dirty="0" smtClean="0"/>
              <a:t> </a:t>
            </a:r>
            <a:r>
              <a:rPr lang="tr-TR" dirty="0" err="1" smtClean="0"/>
              <a:t>Selectors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012161" y="1437426"/>
            <a:ext cx="2058240" cy="2706900"/>
          </a:xfrm>
        </p:spPr>
        <p:txBody>
          <a:bodyPr/>
          <a:lstStyle/>
          <a:p>
            <a:pPr marL="76200" indent="0">
              <a:buNone/>
            </a:pPr>
            <a:r>
              <a:rPr lang="tr-TR" sz="1600" dirty="0"/>
              <a:t>Element </a:t>
            </a:r>
            <a:r>
              <a:rPr lang="tr-TR" sz="1600" dirty="0" err="1"/>
              <a:t>With</a:t>
            </a:r>
            <a:r>
              <a:rPr lang="tr-TR" sz="1600" dirty="0"/>
              <a:t> Class </a:t>
            </a:r>
            <a:r>
              <a:rPr lang="tr-TR" sz="1600" dirty="0" err="1"/>
              <a:t>Selector</a:t>
            </a:r>
            <a:endParaRPr lang="tr-TR" sz="1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4968552" cy="275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61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1"/>
          </p:nvPr>
        </p:nvSpPr>
        <p:spPr>
          <a:xfrm>
            <a:off x="1049501" y="1437425"/>
            <a:ext cx="6848400" cy="2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200"/>
              <a:buFont typeface="Sniglet"/>
              <a:buChar char="+"/>
            </a:pPr>
            <a:r>
              <a:rPr lang="en" sz="2200"/>
              <a:t>HTML kodun yapısıyla ilgilenirken CSS görünüşü ile ilgilidir.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Yapıyı dönüştürerek güzel görünümü sağlar.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Bir web sayfasının yalnızca bilgi aktarması yetmez.</a:t>
            </a:r>
            <a:endParaRPr sz="22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Kullanıcının gözüne hoş gelmeli</a:t>
            </a:r>
            <a:endParaRPr sz="18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Kullanıcı tecrübesi (user experience) yaratmalı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Element </a:t>
            </a:r>
            <a:r>
              <a:rPr lang="tr-TR" dirty="0" err="1"/>
              <a:t>With</a:t>
            </a:r>
            <a:r>
              <a:rPr lang="tr-TR" dirty="0"/>
              <a:t> Class </a:t>
            </a:r>
            <a:r>
              <a:rPr lang="tr-TR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9623"/>
            <a:ext cx="6364398" cy="271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07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/>
              <a:t>Child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04" y="1419622"/>
            <a:ext cx="5894196" cy="314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7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/>
              <a:t>Child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1419622"/>
            <a:ext cx="6221481" cy="295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85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Descendant</a:t>
            </a:r>
            <a:r>
              <a:rPr lang="tr-TR" b="0" dirty="0"/>
              <a:t>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9624"/>
            <a:ext cx="5387702" cy="300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211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Descendant</a:t>
            </a:r>
            <a:r>
              <a:rPr lang="tr-TR" b="0" dirty="0"/>
              <a:t>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419622"/>
            <a:ext cx="6074653" cy="29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95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Limited To Element Selectors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419622"/>
            <a:ext cx="7115660" cy="27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70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Pseudo</a:t>
            </a:r>
            <a:r>
              <a:rPr lang="tr-TR" b="0" dirty="0"/>
              <a:t>-Class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35648"/>
            <a:ext cx="7255173" cy="2314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4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Pseudo</a:t>
            </a:r>
            <a:r>
              <a:rPr lang="tr-TR" b="0" dirty="0"/>
              <a:t>-Class </a:t>
            </a:r>
            <a:r>
              <a:rPr lang="tr-TR" b="0" dirty="0" err="1"/>
              <a:t>Selector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pseudo-class selectors </a:t>
            </a:r>
            <a:r>
              <a:rPr lang="en-US" dirty="0" smtClean="0"/>
              <a:t>exist</a:t>
            </a:r>
            <a:r>
              <a:rPr lang="tr-TR" dirty="0" smtClean="0"/>
              <a:t>:</a:t>
            </a:r>
            <a:endParaRPr lang="en-US" dirty="0"/>
          </a:p>
          <a:p>
            <a:pPr lvl="1"/>
            <a:r>
              <a:rPr lang="en-US" sz="2000" dirty="0" smtClean="0"/>
              <a:t>:</a:t>
            </a:r>
            <a:r>
              <a:rPr lang="en-US" sz="2000" dirty="0"/>
              <a:t>link</a:t>
            </a:r>
          </a:p>
          <a:p>
            <a:pPr lvl="1"/>
            <a:r>
              <a:rPr lang="en-US" sz="2000" dirty="0" smtClean="0"/>
              <a:t>:</a:t>
            </a:r>
            <a:r>
              <a:rPr lang="en-US" sz="2000" dirty="0"/>
              <a:t>visited</a:t>
            </a:r>
          </a:p>
          <a:p>
            <a:pPr lvl="1"/>
            <a:r>
              <a:rPr lang="en-US" sz="2000" dirty="0" smtClean="0"/>
              <a:t>:</a:t>
            </a:r>
            <a:r>
              <a:rPr lang="en-US" sz="2000" dirty="0"/>
              <a:t>hover</a:t>
            </a:r>
          </a:p>
          <a:p>
            <a:pPr lvl="1"/>
            <a:r>
              <a:rPr lang="en-US" sz="2000" dirty="0" smtClean="0"/>
              <a:t>:</a:t>
            </a:r>
            <a:r>
              <a:rPr lang="en-US" sz="2000" dirty="0"/>
              <a:t>active</a:t>
            </a:r>
          </a:p>
          <a:p>
            <a:pPr lvl="1"/>
            <a:r>
              <a:rPr lang="en-US" sz="2000" dirty="0" smtClean="0"/>
              <a:t>:</a:t>
            </a:r>
            <a:r>
              <a:rPr lang="en-US" sz="2000" dirty="0"/>
              <a:t>nth-child(…)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88834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Style </a:t>
            </a:r>
            <a:r>
              <a:rPr lang="tr-TR" dirty="0" err="1" smtClean="0"/>
              <a:t>Placement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External</a:t>
            </a:r>
            <a:r>
              <a:rPr lang="tr-TR" dirty="0" smtClean="0"/>
              <a:t> (style.css)</a:t>
            </a:r>
          </a:p>
          <a:p>
            <a:r>
              <a:rPr lang="tr-TR" dirty="0" err="1" smtClean="0"/>
              <a:t>Internal</a:t>
            </a:r>
            <a:r>
              <a:rPr lang="tr-TR" dirty="0" smtClean="0"/>
              <a:t> (&lt;</a:t>
            </a:r>
            <a:r>
              <a:rPr lang="tr-TR" dirty="0" err="1" smtClean="0"/>
              <a:t>head</a:t>
            </a:r>
            <a:r>
              <a:rPr lang="tr-TR" dirty="0" smtClean="0"/>
              <a:t>&gt; içinde)</a:t>
            </a:r>
          </a:p>
          <a:p>
            <a:r>
              <a:rPr lang="tr-TR" dirty="0" err="1" smtClean="0"/>
              <a:t>Inline</a:t>
            </a:r>
            <a:r>
              <a:rPr lang="tr-TR" dirty="0" smtClean="0"/>
              <a:t> (elementin içinde)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9040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Conflict</a:t>
            </a:r>
            <a:r>
              <a:rPr lang="tr-TR" dirty="0" smtClean="0"/>
              <a:t> </a:t>
            </a:r>
            <a:r>
              <a:rPr lang="tr-TR" dirty="0" err="1" smtClean="0"/>
              <a:t>Resolution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419624"/>
            <a:ext cx="5394375" cy="321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90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1"/>
          </p:nvPr>
        </p:nvSpPr>
        <p:spPr>
          <a:xfrm>
            <a:off x="1049501" y="1437425"/>
            <a:ext cx="6848400" cy="2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200"/>
              <a:buFont typeface="Sniglet"/>
              <a:buChar char="+"/>
            </a:pPr>
            <a:r>
              <a:rPr lang="en" sz="2200"/>
              <a:t>Statik bir içerik farklı CSS’ler ile çalışıp farklı görünümler sunabilmektedir.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http://www.csszengarden.com</a:t>
            </a:r>
            <a:endParaRPr sz="2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Örnek css tasarımları içeren bir site</a:t>
            </a:r>
            <a:endParaRPr sz="2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Tamamen aynı statik içerik, farklı görünümler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Origin Precedence (when in conflict)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867" y="1491630"/>
            <a:ext cx="5748139" cy="279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604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Origin Precedence (when no conflict)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1563640"/>
            <a:ext cx="6673287" cy="1789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10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Inheritance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7616"/>
            <a:ext cx="4172161" cy="309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3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Specificity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91630"/>
            <a:ext cx="7160826" cy="231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49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Specificity</a:t>
            </a:r>
            <a:r>
              <a:rPr lang="tr-TR" b="0" dirty="0"/>
              <a:t> (</a:t>
            </a:r>
            <a:r>
              <a:rPr lang="tr-TR" b="0" dirty="0" err="1"/>
              <a:t>score</a:t>
            </a:r>
            <a:r>
              <a:rPr lang="tr-TR" b="0" dirty="0"/>
              <a:t>)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7614"/>
            <a:ext cx="5616624" cy="276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16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Specificity</a:t>
            </a:r>
            <a:r>
              <a:rPr lang="tr-TR" b="0" dirty="0"/>
              <a:t> (</a:t>
            </a:r>
            <a:r>
              <a:rPr lang="tr-TR" b="0" dirty="0" err="1"/>
              <a:t>score</a:t>
            </a:r>
            <a:r>
              <a:rPr lang="tr-TR" b="0" dirty="0"/>
              <a:t>)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94284"/>
            <a:ext cx="5988105" cy="298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8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Specificity</a:t>
            </a:r>
            <a:r>
              <a:rPr lang="tr-TR" b="0" dirty="0"/>
              <a:t> (</a:t>
            </a:r>
            <a:r>
              <a:rPr lang="tr-TR" b="0" dirty="0" err="1"/>
              <a:t>score</a:t>
            </a:r>
            <a:r>
              <a:rPr lang="tr-TR" b="0" dirty="0"/>
              <a:t>)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9624"/>
            <a:ext cx="6481693" cy="2790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8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Stylıng</a:t>
            </a:r>
            <a:r>
              <a:rPr lang="tr-TR" dirty="0" smtClean="0"/>
              <a:t> </a:t>
            </a:r>
            <a:r>
              <a:rPr lang="tr-TR" dirty="0" err="1" smtClean="0"/>
              <a:t>Text</a:t>
            </a:r>
            <a:endParaRPr dirty="0"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1"/>
          </p:nvPr>
        </p:nvSpPr>
        <p:spPr>
          <a:xfrm>
            <a:off x="1049501" y="1437425"/>
            <a:ext cx="6848400" cy="2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200"/>
              <a:buFont typeface="Sniglet"/>
              <a:buChar char="+"/>
            </a:pPr>
            <a:r>
              <a:rPr lang="en" sz="2200"/>
              <a:t>CSS’te styling için kullanılan çok fazla sayıda özellik vardır.</a:t>
            </a:r>
            <a:endParaRPr sz="2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Color, font-family, font-style, text-align</a:t>
            </a:r>
            <a:r>
              <a:rPr lang="en" sz="2200"/>
              <a:t> vb.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Büyüklük için en temel ölçü birimi pixel’dir</a:t>
            </a:r>
            <a:endParaRPr sz="2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px</a:t>
            </a:r>
            <a:r>
              <a:rPr lang="en" sz="2200"/>
              <a:t> ile ifade edilir.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Text büyüklüğünü kontrol eden göreceli ölçekleme için </a:t>
            </a:r>
            <a:r>
              <a:rPr lang="en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%</a:t>
            </a:r>
            <a:r>
              <a:rPr lang="en" sz="2200"/>
              <a:t> ve </a:t>
            </a:r>
            <a:r>
              <a:rPr lang="en" sz="2200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em</a:t>
            </a:r>
            <a:r>
              <a:rPr lang="en" sz="2200"/>
              <a:t> kullanılır.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18870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1049500" y="695075"/>
            <a:ext cx="702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Stylıng Öncesi</a:t>
            </a:r>
            <a:endParaRPr/>
          </a:p>
        </p:txBody>
      </p:sp>
      <p:pic>
        <p:nvPicPr>
          <p:cNvPr id="46" name="Google Shape;46;p13" descr="styling-befo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501" y="1604075"/>
            <a:ext cx="6810526" cy="1606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9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Stylıng Öncesi - Sonuç</a:t>
            </a:r>
            <a:endParaRPr/>
          </a:p>
        </p:txBody>
      </p:sp>
      <p:pic>
        <p:nvPicPr>
          <p:cNvPr id="52" name="Google Shape;52;p14" descr="styling-before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01" y="1768303"/>
            <a:ext cx="6679127" cy="521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98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Templates</a:t>
            </a:r>
            <a:endParaRPr/>
          </a:p>
        </p:txBody>
      </p:sp>
      <p:pic>
        <p:nvPicPr>
          <p:cNvPr id="57" name="Google Shape;57;p15" descr="Template-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650" y="1396177"/>
            <a:ext cx="5904602" cy="30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Stylıng Sonrası</a:t>
            </a:r>
            <a:endParaRPr/>
          </a:p>
        </p:txBody>
      </p:sp>
      <p:pic>
        <p:nvPicPr>
          <p:cNvPr id="58" name="Google Shape;58;p15" descr="styling-af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025" y="1638418"/>
            <a:ext cx="7020901" cy="2220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83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Stylıng Sonrası Sonuç</a:t>
            </a:r>
            <a:endParaRPr/>
          </a:p>
        </p:txBody>
      </p:sp>
      <p:pic>
        <p:nvPicPr>
          <p:cNvPr id="64" name="Google Shape;64;p16" descr="styling-after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00" y="1847852"/>
            <a:ext cx="6937298" cy="90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39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Sıze Öncesi</a:t>
            </a:r>
            <a:endParaRPr/>
          </a:p>
        </p:txBody>
      </p:sp>
      <p:pic>
        <p:nvPicPr>
          <p:cNvPr id="70" name="Google Shape;70;p17" descr="Font-size-befo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876" y="1394075"/>
            <a:ext cx="3164075" cy="2980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75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Sıze Öncesi - Sonuç</a:t>
            </a:r>
            <a:endParaRPr/>
          </a:p>
        </p:txBody>
      </p:sp>
      <p:pic>
        <p:nvPicPr>
          <p:cNvPr id="76" name="Google Shape;76;p18" descr="Font-size-before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326" y="1629150"/>
            <a:ext cx="2171125" cy="200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24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Sıze Sonrası</a:t>
            </a:r>
            <a:endParaRPr/>
          </a:p>
        </p:txBody>
      </p:sp>
      <p:pic>
        <p:nvPicPr>
          <p:cNvPr id="82" name="Google Shape;82;p19" descr="Font-size-af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675" y="1546475"/>
            <a:ext cx="3634976" cy="268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61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Sıze Sonrası - Sonuç</a:t>
            </a:r>
            <a:endParaRPr/>
          </a:p>
        </p:txBody>
      </p:sp>
      <p:pic>
        <p:nvPicPr>
          <p:cNvPr id="88" name="Google Shape;88;p20" descr="Font-size-after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50" y="1470275"/>
            <a:ext cx="3820250" cy="287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07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1"/>
          </p:nvPr>
        </p:nvSpPr>
        <p:spPr>
          <a:xfrm>
            <a:off x="1049501" y="1437425"/>
            <a:ext cx="6848400" cy="2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+"/>
            </a:pPr>
            <a:r>
              <a:rPr lang="en" sz="2200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margin</a:t>
            </a:r>
            <a:r>
              <a:rPr lang="en" sz="22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tr-TR" sz="2200" dirty="0" err="1" smtClean="0"/>
              <a:t>Border</a:t>
            </a:r>
            <a:r>
              <a:rPr lang="tr-TR" sz="2200" dirty="0" smtClean="0"/>
              <a:t> </a:t>
            </a:r>
            <a:r>
              <a:rPr lang="en" sz="2200" dirty="0" smtClean="0"/>
              <a:t>dışı </a:t>
            </a:r>
            <a:r>
              <a:rPr lang="en" sz="2200" dirty="0"/>
              <a:t>boşluk</a:t>
            </a:r>
            <a:endParaRPr sz="22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border</a:t>
            </a:r>
            <a:r>
              <a:rPr lang="en" sz="2200" dirty="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200" dirty="0"/>
              <a:t> </a:t>
            </a:r>
            <a:r>
              <a:rPr lang="tr-TR" sz="2200" dirty="0" smtClean="0"/>
              <a:t>Çerçevesi</a:t>
            </a:r>
            <a:endParaRPr sz="22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r>
              <a:rPr lang="en" sz="2200" dirty="0"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2200" dirty="0"/>
              <a:t> </a:t>
            </a:r>
            <a:r>
              <a:rPr lang="tr-TR" sz="2200" dirty="0" err="1" smtClean="0"/>
              <a:t>Border</a:t>
            </a:r>
            <a:r>
              <a:rPr lang="en" sz="2200" dirty="0" smtClean="0"/>
              <a:t> </a:t>
            </a:r>
            <a:r>
              <a:rPr lang="en" sz="2200" dirty="0"/>
              <a:t>içi boşluk</a:t>
            </a:r>
            <a:endParaRPr sz="22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 dirty="0" smtClean="0"/>
              <a:t>Bazı </a:t>
            </a:r>
            <a:r>
              <a:rPr lang="en" sz="2200" dirty="0"/>
              <a:t>özellikler default olarak browser’ın kendisinden gelir</a:t>
            </a:r>
            <a:endParaRPr sz="2200" dirty="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 dirty="0"/>
              <a:t>Değiştirmek için reset etmek gerekir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64430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Box </a:t>
            </a:r>
            <a:r>
              <a:rPr lang="tr-TR" dirty="0"/>
              <a:t>Model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85" y="1419624"/>
            <a:ext cx="5427632" cy="2752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82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 err="1"/>
              <a:t>Cumulative</a:t>
            </a:r>
            <a:r>
              <a:rPr lang="tr-TR" b="0" dirty="0"/>
              <a:t> </a:t>
            </a:r>
            <a:r>
              <a:rPr lang="tr-TR" b="0" dirty="0" err="1"/>
              <a:t>Margins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77" y="1419623"/>
            <a:ext cx="6338717" cy="296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90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Cumulative</a:t>
            </a:r>
            <a:r>
              <a:rPr lang="tr-TR" dirty="0"/>
              <a:t> </a:t>
            </a:r>
            <a:r>
              <a:rPr lang="tr-TR" dirty="0" err="1"/>
              <a:t>Margins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9623"/>
            <a:ext cx="4537482" cy="289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Templates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7" descr="Template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001" y="1478952"/>
            <a:ext cx="4474776" cy="287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Cumulative</a:t>
            </a:r>
            <a:r>
              <a:rPr lang="tr-TR" dirty="0"/>
              <a:t> </a:t>
            </a:r>
            <a:r>
              <a:rPr lang="tr-TR" dirty="0" err="1"/>
              <a:t>Margins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563638"/>
            <a:ext cx="4824065" cy="269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77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Sızıng</a:t>
            </a:r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1049501" y="1437425"/>
            <a:ext cx="6848400" cy="2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200"/>
              <a:buFont typeface="Sniglet"/>
              <a:buChar char="+"/>
            </a:pPr>
            <a:r>
              <a:rPr lang="en" sz="2200" dirty="0"/>
              <a:t>Default olarak browser tarafından konulan box tipi </a:t>
            </a:r>
            <a:r>
              <a:rPr lang="en" sz="2200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content-box</a:t>
            </a:r>
            <a:r>
              <a:rPr lang="en" sz="2200" dirty="0"/>
              <a:t>’tır</a:t>
            </a:r>
            <a:endParaRPr sz="2200" dirty="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95B7"/>
              </a:buClr>
              <a:buSzPts val="1800"/>
              <a:buFont typeface="Sniglet"/>
              <a:buChar char="+"/>
            </a:pPr>
            <a:r>
              <a:rPr lang="en" sz="1800" dirty="0"/>
              <a:t>Sadece içeriğin büyüklüğünü ifade eder.</a:t>
            </a:r>
            <a:endParaRPr sz="1800" dirty="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 dirty="0"/>
              <a:t>Bootstrap framework’te de kullanılan ve kullanımı önerilen box tipi ise </a:t>
            </a:r>
            <a:r>
              <a:rPr lang="en" sz="2200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border-box</a:t>
            </a:r>
            <a:r>
              <a:rPr lang="en" sz="2200" dirty="0"/>
              <a:t>’tır.</a:t>
            </a:r>
            <a:endParaRPr sz="2200" dirty="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Margin </a:t>
            </a:r>
            <a:r>
              <a:rPr lang="en" sz="1800" dirty="0"/>
              <a:t>hariç olmak üzere</a:t>
            </a:r>
            <a:r>
              <a:rPr lang="en" sz="1800" dirty="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 border, padding</a:t>
            </a:r>
            <a:r>
              <a:rPr lang="en" sz="1800" dirty="0"/>
              <a:t> ve </a:t>
            </a:r>
            <a:r>
              <a:rPr lang="en" sz="1800" dirty="0">
                <a:solidFill>
                  <a:srgbClr val="980000"/>
                </a:solidFill>
              </a:rPr>
              <a:t>içerik</a:t>
            </a:r>
            <a:r>
              <a:rPr lang="en" sz="1800" dirty="0"/>
              <a:t> ile birlikte tüm kutunun toplam büyüklüğünü ifade eder</a:t>
            </a:r>
            <a:r>
              <a:rPr lang="en" sz="1800" dirty="0" smtClean="0"/>
              <a:t>.</a:t>
            </a:r>
            <a:endParaRPr lang="tr-TR" sz="1800" dirty="0" smtClean="0"/>
          </a:p>
          <a:p>
            <a:pPr indent="-342900">
              <a:spcBef>
                <a:spcPts val="0"/>
              </a:spcBef>
              <a:buSzPts val="1800"/>
            </a:pPr>
            <a:r>
              <a:rPr lang="tr-TR" sz="1800" dirty="0" smtClean="0"/>
              <a:t>Box-</a:t>
            </a:r>
            <a:r>
              <a:rPr lang="tr-TR" sz="1800" dirty="0" err="1" smtClean="0"/>
              <a:t>sizing</a:t>
            </a:r>
            <a:r>
              <a:rPr lang="tr-TR" sz="1800" dirty="0" smtClean="0"/>
              <a:t> </a:t>
            </a:r>
            <a:r>
              <a:rPr lang="tr-TR" sz="1800" dirty="0" err="1" smtClean="0"/>
              <a:t>inherite</a:t>
            </a:r>
            <a:r>
              <a:rPr lang="tr-TR" sz="1800" dirty="0" smtClean="0"/>
              <a:t> olmaz.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2379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Summary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Box model – </a:t>
            </a:r>
            <a:r>
              <a:rPr lang="tr-TR" dirty="0" err="1"/>
              <a:t>essential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understand</a:t>
            </a:r>
            <a:endParaRPr lang="tr-TR" dirty="0"/>
          </a:p>
          <a:p>
            <a:pPr lvl="1"/>
            <a:r>
              <a:rPr lang="tr-TR" sz="2000" dirty="0" err="1" smtClean="0"/>
              <a:t>Prefer</a:t>
            </a:r>
            <a:r>
              <a:rPr lang="tr-TR" sz="2000" dirty="0" smtClean="0"/>
              <a:t> </a:t>
            </a:r>
            <a:r>
              <a:rPr lang="tr-TR" sz="2000" b="1" dirty="0" err="1"/>
              <a:t>box-sizing</a:t>
            </a:r>
            <a:r>
              <a:rPr lang="tr-TR" sz="2000" b="1" dirty="0"/>
              <a:t>: </a:t>
            </a:r>
            <a:r>
              <a:rPr lang="tr-TR" sz="2000" b="1" dirty="0" err="1"/>
              <a:t>border-box</a:t>
            </a:r>
            <a:endParaRPr lang="tr-TR" sz="2000" b="1" dirty="0"/>
          </a:p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/>
              <a:t>* (</a:t>
            </a:r>
            <a:r>
              <a:rPr lang="tr-TR" dirty="0" err="1"/>
              <a:t>universal</a:t>
            </a:r>
            <a:r>
              <a:rPr lang="tr-TR" dirty="0"/>
              <a:t>) </a:t>
            </a:r>
            <a:r>
              <a:rPr lang="tr-TR" dirty="0" err="1"/>
              <a:t>selector</a:t>
            </a:r>
            <a:endParaRPr lang="tr-TR" dirty="0"/>
          </a:p>
          <a:p>
            <a:r>
              <a:rPr lang="en-US" dirty="0" smtClean="0"/>
              <a:t>Cumulative </a:t>
            </a:r>
            <a:r>
              <a:rPr lang="en-US" dirty="0"/>
              <a:t>and collapsing margins</a:t>
            </a:r>
          </a:p>
          <a:p>
            <a:r>
              <a:rPr lang="tr-TR" dirty="0" smtClean="0"/>
              <a:t>Content </a:t>
            </a:r>
            <a:r>
              <a:rPr lang="tr-TR" dirty="0" err="1"/>
              <a:t>overflow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59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1049500" y="695075"/>
            <a:ext cx="702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Property Before</a:t>
            </a:r>
            <a:endParaRPr/>
          </a:p>
        </p:txBody>
      </p:sp>
      <p:pic>
        <p:nvPicPr>
          <p:cNvPr id="40" name="Google Shape;40;p12" descr="background-befo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601" y="1290877"/>
            <a:ext cx="3938575" cy="2995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2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Property Before Result</a:t>
            </a:r>
            <a:endParaRPr/>
          </a:p>
        </p:txBody>
      </p:sp>
      <p:pic>
        <p:nvPicPr>
          <p:cNvPr id="46" name="Google Shape;46;p13" descr="background-before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525" y="1679025"/>
            <a:ext cx="5619750" cy="209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969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1049500" y="695075"/>
            <a:ext cx="702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Property After</a:t>
            </a:r>
            <a:endParaRPr/>
          </a:p>
        </p:txBody>
      </p:sp>
      <p:pic>
        <p:nvPicPr>
          <p:cNvPr id="52" name="Google Shape;52;p14" descr="background-af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575" y="1290877"/>
            <a:ext cx="4256325" cy="3091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4688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Property After Result</a:t>
            </a:r>
            <a:endParaRPr/>
          </a:p>
        </p:txBody>
      </p:sp>
      <p:pic>
        <p:nvPicPr>
          <p:cNvPr id="58" name="Google Shape;58;p15" descr="background-after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51" y="1429850"/>
            <a:ext cx="3223650" cy="2898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143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Posıtıonıng By Floatıng</a:t>
            </a:r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1"/>
          </p:nvPr>
        </p:nvSpPr>
        <p:spPr>
          <a:xfrm>
            <a:off x="1049501" y="1437425"/>
            <a:ext cx="6848400" cy="27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200"/>
              <a:buFont typeface="Sniglet"/>
              <a:buChar char="+"/>
            </a:pPr>
            <a:r>
              <a:rPr lang="en" sz="2200"/>
              <a:t>Positioning ile içerik browser üzerinde taşınabilir.</a:t>
            </a:r>
            <a:endParaRPr sz="2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Örn: </a:t>
            </a:r>
            <a:r>
              <a:rPr lang="en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float: right</a:t>
            </a:r>
            <a:endParaRPr sz="22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Taşınan içerik normak döküman akışı dışına çıkar.</a:t>
            </a:r>
            <a:endParaRPr sz="22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Döküman akışını resetlemek için temizleme işlemi yapılır.</a:t>
            </a:r>
            <a:endParaRPr sz="2200"/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Örn: </a:t>
            </a:r>
            <a:r>
              <a:rPr lang="en" sz="22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clear: right</a:t>
            </a:r>
            <a:endParaRPr sz="22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10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1049500" y="695075"/>
            <a:ext cx="702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Floatıng Before</a:t>
            </a:r>
            <a:endParaRPr/>
          </a:p>
        </p:txBody>
      </p:sp>
      <p:pic>
        <p:nvPicPr>
          <p:cNvPr id="46" name="Google Shape;46;p13" descr="floating-befo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501" y="1290875"/>
            <a:ext cx="3442074" cy="299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223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Floatıng Before- Result</a:t>
            </a:r>
            <a:endParaRPr/>
          </a:p>
        </p:txBody>
      </p:sp>
      <p:pic>
        <p:nvPicPr>
          <p:cNvPr id="52" name="Google Shape;52;p14" descr="floating-before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800" y="1668848"/>
            <a:ext cx="7020901" cy="2337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6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Templates</a:t>
            </a:r>
            <a:endParaRPr/>
          </a:p>
        </p:txBody>
      </p:sp>
      <p:pic>
        <p:nvPicPr>
          <p:cNvPr id="81" name="Google Shape;81;p19" descr="Template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050" y="1349800"/>
            <a:ext cx="4335750" cy="29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049500" y="695075"/>
            <a:ext cx="702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Floatıng Rıght</a:t>
            </a:r>
            <a:endParaRPr/>
          </a:p>
        </p:txBody>
      </p:sp>
      <p:pic>
        <p:nvPicPr>
          <p:cNvPr id="58" name="Google Shape;58;p15" descr="floating-after-onl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376" y="1290877"/>
            <a:ext cx="3713649" cy="3036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724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Floatıng Rıght- Result</a:t>
            </a:r>
            <a:endParaRPr/>
          </a:p>
        </p:txBody>
      </p:sp>
      <p:pic>
        <p:nvPicPr>
          <p:cNvPr id="64" name="Google Shape;64;p16" descr="floating-after-only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25" y="1592791"/>
            <a:ext cx="7284773" cy="2038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897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049500" y="695075"/>
            <a:ext cx="702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Floatıng Rıght &amp; Clear Left</a:t>
            </a:r>
            <a:endParaRPr/>
          </a:p>
        </p:txBody>
      </p:sp>
      <p:pic>
        <p:nvPicPr>
          <p:cNvPr id="70" name="Google Shape;70;p17" descr="floating-after-clear-lef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926" y="1290875"/>
            <a:ext cx="3673925" cy="3127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673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Floatıng Rıght&amp; Clear Left- Result</a:t>
            </a:r>
            <a:endParaRPr/>
          </a:p>
        </p:txBody>
      </p:sp>
      <p:pic>
        <p:nvPicPr>
          <p:cNvPr id="76" name="Google Shape;76;p18" descr="floating-after-clear-left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638" y="1622238"/>
            <a:ext cx="7187826" cy="18990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2321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1049500" y="695075"/>
            <a:ext cx="702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Floatıng Rıght &amp; Clear Rıght</a:t>
            </a:r>
            <a:endParaRPr/>
          </a:p>
        </p:txBody>
      </p:sp>
      <p:pic>
        <p:nvPicPr>
          <p:cNvPr id="82" name="Google Shape;82;p19" descr="floating-after-clear-righ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926" y="1290875"/>
            <a:ext cx="3812949" cy="31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9189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Floatıng Rıght &amp; Clear Rıght- Result</a:t>
            </a:r>
            <a:endParaRPr/>
          </a:p>
        </p:txBody>
      </p:sp>
      <p:pic>
        <p:nvPicPr>
          <p:cNvPr id="88" name="Google Shape;88;p20" descr="floating-after-clear-right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175" y="1470282"/>
            <a:ext cx="7020901" cy="2550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11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Column Desıgn</a:t>
            </a:r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1"/>
          </p:nvPr>
        </p:nvSpPr>
        <p:spPr>
          <a:xfrm>
            <a:off x="1049501" y="1437425"/>
            <a:ext cx="6848400" cy="29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A95B7"/>
              </a:buClr>
              <a:buSzPts val="2200"/>
              <a:buFont typeface="Sniglet"/>
              <a:buChar char="+"/>
            </a:pPr>
            <a:r>
              <a:rPr lang="en" sz="2200"/>
              <a:t>Çift sütun tasarım için ilgili elemanın genişliği istenilen yüzde ile ayarlanır.</a:t>
            </a:r>
            <a:endParaRPr sz="22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Çift sütun için %50</a:t>
            </a:r>
            <a:endParaRPr sz="1800"/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+"/>
            </a:pPr>
            <a:r>
              <a:rPr lang="en" sz="2200"/>
              <a:t>Ancak browser default content box geldiği için box özelliklerinin değiştirilmesi durumunda içerik taşarak alt satıra geçebilir</a:t>
            </a:r>
            <a:endParaRPr sz="2200"/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 sz="1800"/>
              <a:t>Bundan sakınmak için border box kullanılması daha uygun olacaktır.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10776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/>
          </p:nvPr>
        </p:nvSpPr>
        <p:spPr>
          <a:xfrm>
            <a:off x="1049500" y="695075"/>
            <a:ext cx="702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Column Before</a:t>
            </a:r>
            <a:endParaRPr/>
          </a:p>
        </p:txBody>
      </p:sp>
      <p:pic>
        <p:nvPicPr>
          <p:cNvPr id="46" name="Google Shape;46;p13" descr="two-column-befo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826" y="1285800"/>
            <a:ext cx="6520249" cy="287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274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Column- Result</a:t>
            </a:r>
            <a:endParaRPr/>
          </a:p>
        </p:txBody>
      </p:sp>
      <p:pic>
        <p:nvPicPr>
          <p:cNvPr id="52" name="Google Shape;52;p14" descr="two-column-before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00" y="1697827"/>
            <a:ext cx="7135902" cy="2052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265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049500" y="695075"/>
            <a:ext cx="702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Column - Content Box</a:t>
            </a:r>
            <a:endParaRPr/>
          </a:p>
        </p:txBody>
      </p:sp>
      <p:pic>
        <p:nvPicPr>
          <p:cNvPr id="58" name="Google Shape;58;p15" descr="two-column-stage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501" y="1290876"/>
            <a:ext cx="6520249" cy="2888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9891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CSS </a:t>
            </a:r>
            <a:r>
              <a:rPr lang="tr-TR" dirty="0" err="1" smtClean="0"/>
              <a:t>Anatomy</a:t>
            </a:r>
            <a:r>
              <a:rPr lang="tr-TR" dirty="0" smtClean="0"/>
              <a:t> of a </a:t>
            </a:r>
            <a:r>
              <a:rPr lang="tr-TR" dirty="0" err="1" smtClean="0"/>
              <a:t>Rule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1491632"/>
            <a:ext cx="5136257" cy="277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2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Column - Content Box- Result</a:t>
            </a:r>
            <a:endParaRPr/>
          </a:p>
        </p:txBody>
      </p:sp>
      <p:pic>
        <p:nvPicPr>
          <p:cNvPr id="64" name="Google Shape;64;p16" descr="two-column-1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076" y="1822100"/>
            <a:ext cx="7020901" cy="1459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8383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049500" y="695075"/>
            <a:ext cx="70209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Column - Border Box</a:t>
            </a:r>
            <a:endParaRPr/>
          </a:p>
        </p:txBody>
      </p:sp>
      <p:pic>
        <p:nvPicPr>
          <p:cNvPr id="70" name="Google Shape;70;p17" descr="two-column-af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775" y="1290877"/>
            <a:ext cx="6003924" cy="2943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9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>
            <a:spLocks noGrp="1"/>
          </p:cNvSpPr>
          <p:nvPr>
            <p:ph type="title"/>
          </p:nvPr>
        </p:nvSpPr>
        <p:spPr>
          <a:xfrm>
            <a:off x="1049500" y="796175"/>
            <a:ext cx="7020900" cy="7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Column - Border Box- Result</a:t>
            </a:r>
            <a:endParaRPr/>
          </a:p>
        </p:txBody>
      </p:sp>
      <p:pic>
        <p:nvPicPr>
          <p:cNvPr id="76" name="Google Shape;76;p18" descr="two-column-after-resul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325" y="1707877"/>
            <a:ext cx="7020901" cy="1791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2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</a:t>
            </a:r>
            <a:r>
              <a:rPr lang="en-US" dirty="0" smtClean="0"/>
              <a:t>and</a:t>
            </a:r>
            <a:r>
              <a:rPr lang="tr-TR" dirty="0" smtClean="0"/>
              <a:t> </a:t>
            </a:r>
            <a:r>
              <a:rPr lang="en-US" dirty="0" smtClean="0"/>
              <a:t>Absolute Element</a:t>
            </a:r>
            <a:r>
              <a:rPr lang="tr-TR" dirty="0" smtClean="0"/>
              <a:t> </a:t>
            </a:r>
            <a:r>
              <a:rPr lang="en-US" dirty="0" smtClean="0"/>
              <a:t>Positioning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Static</a:t>
            </a:r>
            <a:r>
              <a:rPr lang="tr-TR" dirty="0" smtClean="0"/>
              <a:t> </a:t>
            </a:r>
            <a:r>
              <a:rPr lang="tr-TR" dirty="0" err="1" smtClean="0"/>
              <a:t>Positioning</a:t>
            </a:r>
            <a:endParaRPr lang="tr-TR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11710"/>
            <a:ext cx="669891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78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Relative</a:t>
            </a:r>
            <a:r>
              <a:rPr lang="tr-TR" dirty="0"/>
              <a:t> </a:t>
            </a:r>
            <a:r>
              <a:rPr lang="tr-TR" dirty="0" err="1"/>
              <a:t>Positioning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 smtClean="0"/>
              <a:t>Element is </a:t>
            </a:r>
            <a:r>
              <a:rPr lang="tr-TR" b="1" dirty="0" err="1" smtClean="0"/>
              <a:t>positioned</a:t>
            </a:r>
            <a:r>
              <a:rPr lang="tr-TR" b="1" dirty="0" smtClean="0"/>
              <a:t> </a:t>
            </a:r>
            <a:r>
              <a:rPr lang="tr-TR" b="1" dirty="0" err="1" smtClean="0"/>
              <a:t>relative</a:t>
            </a:r>
            <a:r>
              <a:rPr lang="tr-TR" b="1" dirty="0" smtClean="0"/>
              <a:t> </a:t>
            </a:r>
            <a:r>
              <a:rPr lang="tr-TR" b="1" dirty="0" err="1" smtClean="0"/>
              <a:t>to</a:t>
            </a:r>
            <a:r>
              <a:rPr lang="tr-TR" b="1" dirty="0" smtClean="0"/>
              <a:t> </a:t>
            </a:r>
            <a:r>
              <a:rPr lang="tr-TR" b="1" dirty="0" err="1" smtClean="0"/>
              <a:t>its</a:t>
            </a:r>
            <a:r>
              <a:rPr lang="tr-TR" b="1" dirty="0" smtClean="0"/>
              <a:t> </a:t>
            </a:r>
            <a:r>
              <a:rPr lang="tr-TR" b="1" dirty="0" err="1" smtClean="0"/>
              <a:t>position</a:t>
            </a:r>
            <a:r>
              <a:rPr lang="tr-TR" b="1" dirty="0" smtClean="0"/>
              <a:t> in normal </a:t>
            </a:r>
            <a:r>
              <a:rPr lang="tr-TR" b="1" dirty="0" err="1" smtClean="0"/>
              <a:t>document</a:t>
            </a:r>
            <a:r>
              <a:rPr lang="tr-TR" b="1" dirty="0" smtClean="0"/>
              <a:t> </a:t>
            </a:r>
            <a:r>
              <a:rPr lang="tr-TR" b="1" dirty="0" err="1" smtClean="0"/>
              <a:t>flow</a:t>
            </a:r>
            <a:r>
              <a:rPr lang="tr-TR" b="1" dirty="0" smtClean="0"/>
              <a:t>.</a:t>
            </a:r>
          </a:p>
          <a:p>
            <a:r>
              <a:rPr lang="en-US" b="1" dirty="0"/>
              <a:t>Positioning CSS (offset) properties are:</a:t>
            </a:r>
          </a:p>
          <a:p>
            <a:pPr lvl="1"/>
            <a:r>
              <a:rPr lang="tr-TR" sz="2000" b="1" dirty="0" smtClean="0"/>
              <a:t>top</a:t>
            </a:r>
            <a:r>
              <a:rPr lang="tr-TR" sz="2000" b="1" dirty="0"/>
              <a:t>, </a:t>
            </a:r>
            <a:r>
              <a:rPr lang="tr-TR" sz="2000" b="1" dirty="0" err="1"/>
              <a:t>bottom</a:t>
            </a:r>
            <a:r>
              <a:rPr lang="tr-TR" sz="2000" b="1" dirty="0"/>
              <a:t>, </a:t>
            </a:r>
            <a:r>
              <a:rPr lang="tr-TR" sz="2000" b="1" dirty="0" err="1"/>
              <a:t>left</a:t>
            </a:r>
            <a:r>
              <a:rPr lang="tr-TR" sz="2000" b="1" dirty="0"/>
              <a:t>, </a:t>
            </a:r>
            <a:r>
              <a:rPr lang="tr-TR" sz="2000" b="1" dirty="0" err="1"/>
              <a:t>right</a:t>
            </a:r>
            <a:endParaRPr lang="tr-TR" sz="2000" b="1" dirty="0"/>
          </a:p>
          <a:p>
            <a:r>
              <a:rPr lang="en-US" b="1" dirty="0" smtClean="0"/>
              <a:t>Element </a:t>
            </a:r>
            <a:r>
              <a:rPr lang="en-US" b="1" dirty="0"/>
              <a:t>is NOT taken out of normal document </a:t>
            </a:r>
            <a:r>
              <a:rPr lang="en-US" b="1" dirty="0" smtClean="0"/>
              <a:t>flow</a:t>
            </a:r>
            <a:endParaRPr lang="tr-TR" b="1" dirty="0" smtClean="0"/>
          </a:p>
          <a:p>
            <a:pPr lvl="1"/>
            <a:r>
              <a:rPr lang="en-US" sz="2000" b="1" dirty="0" smtClean="0"/>
              <a:t>Even </a:t>
            </a:r>
            <a:r>
              <a:rPr lang="en-US" sz="2000" b="1" dirty="0"/>
              <a:t>if moved, its original spot is preserved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75278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Relative</a:t>
            </a:r>
            <a:r>
              <a:rPr lang="tr-TR" dirty="0"/>
              <a:t> </a:t>
            </a:r>
            <a:r>
              <a:rPr lang="tr-TR" dirty="0" err="1"/>
              <a:t>Positioning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3638"/>
            <a:ext cx="5962651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8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Relative</a:t>
            </a:r>
            <a:r>
              <a:rPr lang="tr-TR" dirty="0"/>
              <a:t> </a:t>
            </a:r>
            <a:r>
              <a:rPr lang="tr-TR" dirty="0" err="1"/>
              <a:t>Positioning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232" y="1370194"/>
            <a:ext cx="5905512" cy="2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8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Relative</a:t>
            </a:r>
            <a:r>
              <a:rPr lang="tr-TR" dirty="0"/>
              <a:t> </a:t>
            </a:r>
            <a:r>
              <a:rPr lang="tr-TR" dirty="0" err="1"/>
              <a:t>Positioning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9622"/>
            <a:ext cx="6917296" cy="2959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38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Absolute</a:t>
            </a:r>
            <a:r>
              <a:rPr lang="tr-TR" dirty="0"/>
              <a:t> </a:t>
            </a:r>
            <a:r>
              <a:rPr lang="tr-TR" dirty="0" err="1"/>
              <a:t>Positioning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 err="1" smtClean="0"/>
              <a:t>All</a:t>
            </a:r>
            <a:r>
              <a:rPr lang="tr-TR" b="1" dirty="0" smtClean="0"/>
              <a:t> </a:t>
            </a:r>
            <a:r>
              <a:rPr lang="tr-TR" b="1" dirty="0" err="1" smtClean="0"/>
              <a:t>offsets</a:t>
            </a:r>
            <a:r>
              <a:rPr lang="tr-TR" b="1" dirty="0" smtClean="0"/>
              <a:t> (top, </a:t>
            </a:r>
            <a:r>
              <a:rPr lang="tr-TR" b="1" dirty="0" err="1" smtClean="0"/>
              <a:t>bottom</a:t>
            </a:r>
            <a:r>
              <a:rPr lang="tr-TR" b="1" dirty="0" smtClean="0"/>
              <a:t>, </a:t>
            </a:r>
            <a:r>
              <a:rPr lang="tr-TR" b="1" dirty="0" err="1" smtClean="0"/>
              <a:t>left</a:t>
            </a:r>
            <a:r>
              <a:rPr lang="tr-TR" b="1" dirty="0" smtClean="0"/>
              <a:t>, </a:t>
            </a:r>
            <a:r>
              <a:rPr lang="tr-TR" b="1" dirty="0" err="1" smtClean="0"/>
              <a:t>right</a:t>
            </a:r>
            <a:r>
              <a:rPr lang="tr-TR" b="1" dirty="0" smtClean="0"/>
              <a:t>) </a:t>
            </a:r>
            <a:r>
              <a:rPr lang="tr-TR" b="1" dirty="0" err="1" smtClean="0"/>
              <a:t>are</a:t>
            </a:r>
            <a:r>
              <a:rPr lang="tr-TR" b="1" dirty="0" smtClean="0"/>
              <a:t> </a:t>
            </a:r>
            <a:r>
              <a:rPr lang="tr-TR" b="1" dirty="0" err="1" smtClean="0"/>
              <a:t>relative</a:t>
            </a:r>
            <a:r>
              <a:rPr lang="tr-TR" b="1" dirty="0" smtClean="0"/>
              <a:t> </a:t>
            </a:r>
            <a:r>
              <a:rPr lang="tr-TR" b="1" dirty="0" err="1" smtClean="0"/>
              <a:t>to</a:t>
            </a:r>
            <a:r>
              <a:rPr lang="tr-TR" b="1" dirty="0" smtClean="0"/>
              <a:t> </a:t>
            </a:r>
            <a:r>
              <a:rPr lang="tr-TR" b="1" dirty="0" err="1" smtClean="0"/>
              <a:t>the</a:t>
            </a:r>
            <a:r>
              <a:rPr lang="tr-TR" b="1" dirty="0" smtClean="0"/>
              <a:t> </a:t>
            </a:r>
            <a:r>
              <a:rPr lang="tr-TR" b="1" dirty="0" err="1" smtClean="0"/>
              <a:t>position</a:t>
            </a:r>
            <a:r>
              <a:rPr lang="tr-TR" b="1" dirty="0" smtClean="0"/>
              <a:t> of </a:t>
            </a:r>
            <a:r>
              <a:rPr lang="tr-TR" b="1" dirty="0" err="1" smtClean="0"/>
              <a:t>the</a:t>
            </a:r>
            <a:r>
              <a:rPr lang="tr-TR" b="1" dirty="0" smtClean="0"/>
              <a:t> </a:t>
            </a:r>
            <a:r>
              <a:rPr lang="tr-TR" b="1" dirty="0" err="1" smtClean="0"/>
              <a:t>nearest</a:t>
            </a:r>
            <a:r>
              <a:rPr lang="tr-TR" b="1" dirty="0" smtClean="0"/>
              <a:t> </a:t>
            </a:r>
            <a:r>
              <a:rPr lang="tr-TR" b="1" dirty="0" err="1" smtClean="0"/>
              <a:t>ancestor</a:t>
            </a:r>
            <a:r>
              <a:rPr lang="tr-TR" b="1" dirty="0" smtClean="0"/>
              <a:t> </a:t>
            </a:r>
            <a:r>
              <a:rPr lang="tr-TR" b="1" dirty="0" err="1" smtClean="0"/>
              <a:t>which</a:t>
            </a:r>
            <a:r>
              <a:rPr lang="tr-TR" b="1" dirty="0" smtClean="0"/>
              <a:t> has </a:t>
            </a:r>
            <a:r>
              <a:rPr lang="tr-TR" b="1" dirty="0" err="1" smtClean="0"/>
              <a:t>positioning</a:t>
            </a:r>
            <a:r>
              <a:rPr lang="tr-TR" b="1" dirty="0" smtClean="0"/>
              <a:t> set on it, </a:t>
            </a:r>
            <a:r>
              <a:rPr lang="tr-TR" b="1" dirty="0" err="1" smtClean="0"/>
              <a:t>other</a:t>
            </a:r>
            <a:r>
              <a:rPr lang="tr-TR" b="1" dirty="0" smtClean="0"/>
              <a:t> </a:t>
            </a:r>
            <a:r>
              <a:rPr lang="tr-TR" b="1" dirty="0" err="1" smtClean="0"/>
              <a:t>than</a:t>
            </a:r>
            <a:r>
              <a:rPr lang="tr-TR" b="1" dirty="0" smtClean="0"/>
              <a:t> </a:t>
            </a:r>
            <a:r>
              <a:rPr lang="tr-TR" b="1" dirty="0" err="1" smtClean="0"/>
              <a:t>static</a:t>
            </a:r>
            <a:r>
              <a:rPr lang="tr-TR" b="1" dirty="0" smtClean="0"/>
              <a:t>.</a:t>
            </a:r>
          </a:p>
          <a:p>
            <a:r>
              <a:rPr lang="en-US" b="1" dirty="0"/>
              <a:t>By default, html is the only element that </a:t>
            </a:r>
            <a:r>
              <a:rPr lang="en-US" b="1" dirty="0" smtClean="0"/>
              <a:t>has</a:t>
            </a:r>
            <a:r>
              <a:rPr lang="tr-TR" b="1" dirty="0" smtClean="0"/>
              <a:t> </a:t>
            </a:r>
            <a:r>
              <a:rPr lang="en-US" b="1" dirty="0" smtClean="0"/>
              <a:t>non-static </a:t>
            </a:r>
            <a:r>
              <a:rPr lang="en-US" b="1" dirty="0"/>
              <a:t>positioning set on it (relative</a:t>
            </a:r>
            <a:r>
              <a:rPr lang="en-US" b="1" dirty="0" smtClean="0"/>
              <a:t>).</a:t>
            </a:r>
            <a:endParaRPr lang="tr-TR" b="1" dirty="0" smtClean="0"/>
          </a:p>
          <a:p>
            <a:r>
              <a:rPr lang="en-US" b="1" dirty="0"/>
              <a:t>Element is taken out of normal document flow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3285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Absolute</a:t>
            </a:r>
            <a:r>
              <a:rPr lang="tr-TR" dirty="0"/>
              <a:t> </a:t>
            </a:r>
            <a:r>
              <a:rPr lang="tr-TR" dirty="0" err="1"/>
              <a:t>Positioning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9622"/>
            <a:ext cx="6858554" cy="292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1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CSS </a:t>
            </a:r>
            <a:r>
              <a:rPr lang="tr-TR" dirty="0" err="1"/>
              <a:t>Anatomy</a:t>
            </a:r>
            <a:r>
              <a:rPr lang="tr-TR" dirty="0"/>
              <a:t> of a </a:t>
            </a:r>
            <a:r>
              <a:rPr lang="tr-TR" dirty="0" err="1"/>
              <a:t>Rule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563640"/>
            <a:ext cx="5731741" cy="272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7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Absolute</a:t>
            </a:r>
            <a:r>
              <a:rPr lang="tr-TR" dirty="0"/>
              <a:t> </a:t>
            </a:r>
            <a:r>
              <a:rPr lang="tr-TR" dirty="0" err="1"/>
              <a:t>Positioning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419624"/>
            <a:ext cx="6812360" cy="289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1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Absolute</a:t>
            </a:r>
            <a:r>
              <a:rPr lang="tr-TR" dirty="0"/>
              <a:t> </a:t>
            </a:r>
            <a:r>
              <a:rPr lang="tr-TR" dirty="0" err="1"/>
              <a:t>Positioning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63640"/>
            <a:ext cx="6177388" cy="2637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1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Absolute</a:t>
            </a:r>
            <a:r>
              <a:rPr lang="tr-TR" dirty="0"/>
              <a:t> </a:t>
            </a:r>
            <a:r>
              <a:rPr lang="tr-TR" dirty="0" err="1"/>
              <a:t>Positioning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9624"/>
            <a:ext cx="6489842" cy="30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1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Media </a:t>
            </a:r>
            <a:r>
              <a:rPr lang="tr-TR" dirty="0" err="1"/>
              <a:t>Queries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00" y="1419624"/>
            <a:ext cx="5832648" cy="251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72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Media Query </a:t>
            </a:r>
            <a:r>
              <a:rPr lang="tr-TR" dirty="0" err="1"/>
              <a:t>Common</a:t>
            </a:r>
            <a:r>
              <a:rPr lang="tr-TR" dirty="0"/>
              <a:t> </a:t>
            </a:r>
            <a:r>
              <a:rPr lang="tr-TR" dirty="0" err="1"/>
              <a:t>Features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3876988" cy="29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23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Media Query </a:t>
            </a:r>
            <a:r>
              <a:rPr lang="tr-TR" dirty="0" err="1"/>
              <a:t>Common</a:t>
            </a:r>
            <a:r>
              <a:rPr lang="tr-TR" dirty="0"/>
              <a:t> </a:t>
            </a:r>
            <a:r>
              <a:rPr lang="tr-TR" dirty="0" err="1"/>
              <a:t>Logical</a:t>
            </a:r>
            <a:r>
              <a:rPr lang="tr-TR" dirty="0"/>
              <a:t> </a:t>
            </a:r>
            <a:r>
              <a:rPr lang="tr-TR" dirty="0" err="1"/>
              <a:t>Operators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1"/>
            <a:ext cx="6311591" cy="282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81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Media Query </a:t>
            </a:r>
            <a:r>
              <a:rPr lang="tr-TR" dirty="0" err="1"/>
              <a:t>Common</a:t>
            </a:r>
            <a:r>
              <a:rPr lang="tr-TR" dirty="0"/>
              <a:t> </a:t>
            </a:r>
            <a:r>
              <a:rPr lang="tr-TR" dirty="0" err="1"/>
              <a:t>Approach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1491630"/>
            <a:ext cx="5499051" cy="2775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52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Summary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syntax of a media query</a:t>
            </a:r>
          </a:p>
          <a:p>
            <a:pPr lvl="1"/>
            <a:r>
              <a:rPr lang="tr-TR" sz="2000" dirty="0" smtClean="0"/>
              <a:t>@</a:t>
            </a:r>
            <a:r>
              <a:rPr lang="tr-TR" sz="2000" dirty="0" err="1"/>
              <a:t>media</a:t>
            </a:r>
            <a:r>
              <a:rPr lang="tr-TR" sz="2000" dirty="0"/>
              <a:t> (</a:t>
            </a:r>
            <a:r>
              <a:rPr lang="tr-TR" sz="2000" dirty="0" err="1"/>
              <a:t>media</a:t>
            </a:r>
            <a:r>
              <a:rPr lang="tr-TR" sz="2000" dirty="0"/>
              <a:t> </a:t>
            </a:r>
            <a:r>
              <a:rPr lang="tr-TR" sz="2000" dirty="0" err="1"/>
              <a:t>feature</a:t>
            </a:r>
            <a:r>
              <a:rPr lang="tr-TR" sz="2000" dirty="0"/>
              <a:t>)</a:t>
            </a:r>
          </a:p>
          <a:p>
            <a:pPr lvl="1"/>
            <a:r>
              <a:rPr lang="tr-TR" sz="2000" dirty="0" smtClean="0"/>
              <a:t>@</a:t>
            </a:r>
            <a:r>
              <a:rPr lang="tr-TR" sz="2000" dirty="0" err="1"/>
              <a:t>media</a:t>
            </a:r>
            <a:r>
              <a:rPr lang="tr-TR" sz="2000" dirty="0"/>
              <a:t> (</a:t>
            </a:r>
            <a:r>
              <a:rPr lang="tr-TR" sz="2000" dirty="0" err="1"/>
              <a:t>media</a:t>
            </a:r>
            <a:r>
              <a:rPr lang="tr-TR" sz="2000" dirty="0"/>
              <a:t> </a:t>
            </a:r>
            <a:r>
              <a:rPr lang="tr-TR" sz="2000" dirty="0" err="1"/>
              <a:t>feature</a:t>
            </a:r>
            <a:r>
              <a:rPr lang="tr-TR" sz="2000" dirty="0"/>
              <a:t>) </a:t>
            </a:r>
            <a:r>
              <a:rPr lang="tr-TR" sz="2000" dirty="0" err="1"/>
              <a:t>logical</a:t>
            </a:r>
            <a:r>
              <a:rPr lang="tr-TR" sz="2000" dirty="0"/>
              <a:t> </a:t>
            </a:r>
            <a:r>
              <a:rPr lang="tr-TR" sz="2000" dirty="0" err="1"/>
              <a:t>operator</a:t>
            </a:r>
            <a:r>
              <a:rPr lang="tr-TR" sz="2000" dirty="0"/>
              <a:t> (</a:t>
            </a:r>
            <a:r>
              <a:rPr lang="tr-TR" sz="2000" dirty="0" err="1"/>
              <a:t>media</a:t>
            </a:r>
            <a:r>
              <a:rPr lang="tr-TR" sz="2000" dirty="0"/>
              <a:t> </a:t>
            </a:r>
            <a:r>
              <a:rPr lang="tr-TR" sz="2000" dirty="0" err="1"/>
              <a:t>feature</a:t>
            </a:r>
            <a:r>
              <a:rPr lang="tr-TR" sz="2000" dirty="0"/>
              <a:t>)</a:t>
            </a:r>
          </a:p>
          <a:p>
            <a:r>
              <a:rPr lang="en-US" dirty="0" smtClean="0"/>
              <a:t>Remember </a:t>
            </a:r>
            <a:r>
              <a:rPr lang="en-US" dirty="0"/>
              <a:t>not to overlap breakpoints</a:t>
            </a:r>
          </a:p>
          <a:p>
            <a:r>
              <a:rPr lang="en-US" dirty="0" smtClean="0"/>
              <a:t>Usually</a:t>
            </a:r>
            <a:r>
              <a:rPr lang="en-US" dirty="0"/>
              <a:t>, you provide base styling</a:t>
            </a:r>
          </a:p>
          <a:p>
            <a:pPr lvl="1"/>
            <a:r>
              <a:rPr lang="en-US" sz="2000" dirty="0" smtClean="0"/>
              <a:t>Then</a:t>
            </a:r>
            <a:r>
              <a:rPr lang="en-US" sz="2000" dirty="0"/>
              <a:t>, change or add to them in each media query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86994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Responsive</a:t>
            </a:r>
            <a:r>
              <a:rPr lang="tr-TR" dirty="0" smtClean="0"/>
              <a:t> Design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419622"/>
            <a:ext cx="4315524" cy="317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7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device do we need to support?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9622"/>
            <a:ext cx="6687466" cy="3010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2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Stylesheet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9622"/>
            <a:ext cx="4867607" cy="2761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Responsive Web Site?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7655"/>
            <a:ext cx="7289144" cy="235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87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Flexible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3638"/>
            <a:ext cx="4339928" cy="32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510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Examples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122" name="Picture 2" descr="https://www.wikizero.pro/index.php?q=aHR0cHM6Ly91cGxvYWQud2lraW1lZGlhLm9yZy93aWtpcGVkaWEvY29tbW9ucy8wLzAyL0NvbXBsZXRlLnBuZ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1563637"/>
            <a:ext cx="2160240" cy="34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w3schools.com/css/rwd_desk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3" y="2067696"/>
            <a:ext cx="2857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www.w3schools.com/css/rwd_pho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067694"/>
            <a:ext cx="6667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Dikdörtgen 26"/>
          <p:cNvSpPr/>
          <p:nvPr/>
        </p:nvSpPr>
        <p:spPr>
          <a:xfrm>
            <a:off x="3923929" y="1851670"/>
            <a:ext cx="4248472" cy="2232248"/>
          </a:xfrm>
          <a:prstGeom prst="rect">
            <a:avLst/>
          </a:prstGeom>
          <a:ln w="25400" cap="sq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5" name="Dikdörtgen 34"/>
          <p:cNvSpPr/>
          <p:nvPr/>
        </p:nvSpPr>
        <p:spPr>
          <a:xfrm>
            <a:off x="1043609" y="1611055"/>
            <a:ext cx="2160240" cy="3419421"/>
          </a:xfrm>
          <a:prstGeom prst="rect">
            <a:avLst/>
          </a:prstGeom>
          <a:ln w="25400" cap="sq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58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Responsive Web Site?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Site’s </a:t>
            </a:r>
            <a:r>
              <a:rPr lang="en-US" dirty="0"/>
              <a:t>layout adapts to the size of the device</a:t>
            </a:r>
          </a:p>
          <a:p>
            <a:r>
              <a:rPr lang="en-US" dirty="0" smtClean="0"/>
              <a:t>Content </a:t>
            </a:r>
            <a:r>
              <a:rPr lang="en-US" dirty="0"/>
              <a:t>verbosity or its visual delivery may change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489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Alternative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Responsive</a:t>
            </a:r>
            <a:r>
              <a:rPr lang="tr-TR" dirty="0"/>
              <a:t> Design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419622"/>
            <a:ext cx="5561412" cy="30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030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12-Column </a:t>
            </a:r>
            <a:r>
              <a:rPr lang="tr-TR" dirty="0" err="1"/>
              <a:t>Grid</a:t>
            </a:r>
            <a:r>
              <a:rPr lang="tr-TR" dirty="0"/>
              <a:t> </a:t>
            </a:r>
            <a:r>
              <a:rPr lang="tr-TR" dirty="0" err="1"/>
              <a:t>Responsive</a:t>
            </a:r>
            <a:r>
              <a:rPr lang="tr-TR" dirty="0"/>
              <a:t> </a:t>
            </a:r>
            <a:r>
              <a:rPr lang="tr-TR" dirty="0" err="1"/>
              <a:t>Layout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5" y="1419622"/>
            <a:ext cx="5862614" cy="269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5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12-Column </a:t>
            </a:r>
            <a:r>
              <a:rPr lang="tr-TR" dirty="0" err="1"/>
              <a:t>Grid</a:t>
            </a:r>
            <a:r>
              <a:rPr lang="tr-TR" dirty="0"/>
              <a:t> </a:t>
            </a:r>
            <a:r>
              <a:rPr lang="tr-TR" dirty="0" err="1"/>
              <a:t>Responsive</a:t>
            </a:r>
            <a:r>
              <a:rPr lang="tr-TR" dirty="0"/>
              <a:t> </a:t>
            </a:r>
            <a:r>
              <a:rPr lang="tr-TR" dirty="0" err="1"/>
              <a:t>Layout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400" y="1491630"/>
            <a:ext cx="6762428" cy="3275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2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491632"/>
            <a:ext cx="6167314" cy="293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13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12-Column </a:t>
            </a:r>
            <a:r>
              <a:rPr lang="tr-TR" dirty="0" err="1"/>
              <a:t>Grid</a:t>
            </a:r>
            <a:r>
              <a:rPr lang="tr-TR" dirty="0"/>
              <a:t> </a:t>
            </a:r>
            <a:r>
              <a:rPr lang="tr-TR" dirty="0" err="1"/>
              <a:t>Responsive</a:t>
            </a:r>
            <a:r>
              <a:rPr lang="tr-TR" dirty="0"/>
              <a:t> </a:t>
            </a:r>
            <a:r>
              <a:rPr lang="tr-TR" dirty="0" err="1"/>
              <a:t>Layout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9622"/>
            <a:ext cx="6408712" cy="305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42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12-Column </a:t>
            </a:r>
            <a:r>
              <a:rPr lang="tr-TR" dirty="0" err="1"/>
              <a:t>Grid</a:t>
            </a:r>
            <a:r>
              <a:rPr lang="tr-TR" dirty="0"/>
              <a:t> </a:t>
            </a:r>
            <a:r>
              <a:rPr lang="tr-TR" dirty="0" err="1"/>
              <a:t>Responsive</a:t>
            </a:r>
            <a:r>
              <a:rPr lang="tr-TR" dirty="0"/>
              <a:t> </a:t>
            </a:r>
            <a:r>
              <a:rPr lang="tr-TR" dirty="0" err="1"/>
              <a:t>Layout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9" y="1491632"/>
            <a:ext cx="6473834" cy="2912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65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yt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3436</TotalTime>
  <Words>1000</Words>
  <Application>Microsoft Office PowerPoint</Application>
  <PresentationFormat>Ekran Gösterisi (16:9)</PresentationFormat>
  <Paragraphs>199</Paragraphs>
  <Slides>115</Slides>
  <Notes>38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115</vt:i4>
      </vt:variant>
    </vt:vector>
  </HeadingPairs>
  <TitlesOfParts>
    <vt:vector size="120" baseType="lpstr">
      <vt:lpstr>Arial</vt:lpstr>
      <vt:lpstr>Sniglet</vt:lpstr>
      <vt:lpstr>Patrick Hand SC</vt:lpstr>
      <vt:lpstr>Calibri</vt:lpstr>
      <vt:lpstr>Seyton template</vt:lpstr>
      <vt:lpstr>CSS (Cascadıng Style Sheet)</vt:lpstr>
      <vt:lpstr>CSS</vt:lpstr>
      <vt:lpstr>CSS</vt:lpstr>
      <vt:lpstr>CSS Templates</vt:lpstr>
      <vt:lpstr>CSS Templates </vt:lpstr>
      <vt:lpstr>CSS Templates</vt:lpstr>
      <vt:lpstr>CSS Anatomy of a Rule</vt:lpstr>
      <vt:lpstr>CSS Anatomy of a Rule</vt:lpstr>
      <vt:lpstr>Stylesheet</vt:lpstr>
      <vt:lpstr>Element Selector</vt:lpstr>
      <vt:lpstr>Class Selector</vt:lpstr>
      <vt:lpstr>Class Selector</vt:lpstr>
      <vt:lpstr>Class Selector</vt:lpstr>
      <vt:lpstr>ID Selector</vt:lpstr>
      <vt:lpstr>ID Selector</vt:lpstr>
      <vt:lpstr>ID Selector</vt:lpstr>
      <vt:lpstr>Selectors</vt:lpstr>
      <vt:lpstr>Grouping Selectors</vt:lpstr>
      <vt:lpstr>Combining Selectors</vt:lpstr>
      <vt:lpstr>Element With Class Selector</vt:lpstr>
      <vt:lpstr>Child Selector</vt:lpstr>
      <vt:lpstr>Child Selector</vt:lpstr>
      <vt:lpstr>Descendant Selector</vt:lpstr>
      <vt:lpstr>Descendant Selector</vt:lpstr>
      <vt:lpstr>Not Limited To Element Selectors</vt:lpstr>
      <vt:lpstr>Pseudo-Class Selector</vt:lpstr>
      <vt:lpstr>Pseudo-Class Selector</vt:lpstr>
      <vt:lpstr>Style Placement</vt:lpstr>
      <vt:lpstr>Conflict Resolution</vt:lpstr>
      <vt:lpstr>Origin Precedence (when in conflict)</vt:lpstr>
      <vt:lpstr>Origin Precedence (when no conflict)</vt:lpstr>
      <vt:lpstr>Inheritance</vt:lpstr>
      <vt:lpstr>Specificity</vt:lpstr>
      <vt:lpstr>Specificity (score)</vt:lpstr>
      <vt:lpstr>Specificity (score)</vt:lpstr>
      <vt:lpstr>Specificity (score)</vt:lpstr>
      <vt:lpstr>Stylıng Text</vt:lpstr>
      <vt:lpstr>Stylıng Öncesi</vt:lpstr>
      <vt:lpstr>Stylıng Öncesi - Sonuç</vt:lpstr>
      <vt:lpstr>Stylıng Sonrası</vt:lpstr>
      <vt:lpstr>Stylıng Sonrası Sonuç</vt:lpstr>
      <vt:lpstr>Font Sıze Öncesi</vt:lpstr>
      <vt:lpstr>Font Sıze Öncesi - Sonuç</vt:lpstr>
      <vt:lpstr>Font Sıze Sonrası</vt:lpstr>
      <vt:lpstr>Font Sıze Sonrası - Sonuç</vt:lpstr>
      <vt:lpstr>Box Model</vt:lpstr>
      <vt:lpstr>Box Model</vt:lpstr>
      <vt:lpstr>Cumulative Margins</vt:lpstr>
      <vt:lpstr>Cumulative Margins</vt:lpstr>
      <vt:lpstr>Cumulative Margins</vt:lpstr>
      <vt:lpstr>Box Sızıng</vt:lpstr>
      <vt:lpstr>Summary</vt:lpstr>
      <vt:lpstr>Background Property Before</vt:lpstr>
      <vt:lpstr>Background Property Before Result</vt:lpstr>
      <vt:lpstr>Background Property After</vt:lpstr>
      <vt:lpstr>Background Property After Result</vt:lpstr>
      <vt:lpstr>Posıtıonıng By Floatıng</vt:lpstr>
      <vt:lpstr>Floatıng Before</vt:lpstr>
      <vt:lpstr>Floatıng Before- Result</vt:lpstr>
      <vt:lpstr>Floatıng Rıght</vt:lpstr>
      <vt:lpstr>Floatıng Rıght- Result</vt:lpstr>
      <vt:lpstr>Floatıng Rıght &amp; Clear Left</vt:lpstr>
      <vt:lpstr>Floatıng Rıght&amp; Clear Left- Result</vt:lpstr>
      <vt:lpstr>Floatıng Rıght &amp; Clear Rıght</vt:lpstr>
      <vt:lpstr>Floatıng Rıght &amp; Clear Rıght- Result</vt:lpstr>
      <vt:lpstr>Two Column Desıgn</vt:lpstr>
      <vt:lpstr>Two Column Before</vt:lpstr>
      <vt:lpstr>Two Column- Result</vt:lpstr>
      <vt:lpstr>Two Column - Content Box</vt:lpstr>
      <vt:lpstr>Two Column - Content Box- Result</vt:lpstr>
      <vt:lpstr>Two Column - Border Box</vt:lpstr>
      <vt:lpstr>Two Column - Border Box- Result</vt:lpstr>
      <vt:lpstr>Relative and Absolute Element Positioning</vt:lpstr>
      <vt:lpstr>Relative Positioning</vt:lpstr>
      <vt:lpstr>Relative Positioning</vt:lpstr>
      <vt:lpstr>Relative Positioning</vt:lpstr>
      <vt:lpstr>Relative Positioning</vt:lpstr>
      <vt:lpstr>Absolute Positioning</vt:lpstr>
      <vt:lpstr>Absolute Positioning</vt:lpstr>
      <vt:lpstr>Absolute Positioning</vt:lpstr>
      <vt:lpstr>Absolute Positioning</vt:lpstr>
      <vt:lpstr>Absolute Positioning</vt:lpstr>
      <vt:lpstr>Media Queries</vt:lpstr>
      <vt:lpstr>Media Query Common Features</vt:lpstr>
      <vt:lpstr>Media Query Common Logical Operators</vt:lpstr>
      <vt:lpstr>Media Query Common Approach</vt:lpstr>
      <vt:lpstr>Summary</vt:lpstr>
      <vt:lpstr>Responsive Design</vt:lpstr>
      <vt:lpstr>What device do we need to support?</vt:lpstr>
      <vt:lpstr>What is a Responsive Web Site?</vt:lpstr>
      <vt:lpstr>Flexible</vt:lpstr>
      <vt:lpstr>Examples</vt:lpstr>
      <vt:lpstr>What is a Responsive Web Site?</vt:lpstr>
      <vt:lpstr>Alternative to Responsive Design</vt:lpstr>
      <vt:lpstr>12-Column Grid Responsive Layout</vt:lpstr>
      <vt:lpstr>12-Column Grid Responsive Layout</vt:lpstr>
      <vt:lpstr>PowerPoint Sunusu</vt:lpstr>
      <vt:lpstr>12-Column Grid Responsive Layout</vt:lpstr>
      <vt:lpstr>12-Column Grid Responsive Layout</vt:lpstr>
      <vt:lpstr>Summary</vt:lpstr>
      <vt:lpstr>Introduction to Twitter Bootstrap</vt:lpstr>
      <vt:lpstr>What is Bootstrap?</vt:lpstr>
      <vt:lpstr>What is Bootstrap?</vt:lpstr>
      <vt:lpstr>What is Bootstrap?</vt:lpstr>
      <vt:lpstr>Disadvantages of Bootstrap (vs. Writing Your Own)?</vt:lpstr>
      <vt:lpstr>Bootstrap Grid System</vt:lpstr>
      <vt:lpstr>Bootstrap Grid System</vt:lpstr>
      <vt:lpstr>Why Negative Row Margin?</vt:lpstr>
      <vt:lpstr>Why Negative Row Margin?</vt:lpstr>
      <vt:lpstr>Why Negative Row Margin?</vt:lpstr>
      <vt:lpstr>Why Negative Row Margin?</vt:lpstr>
      <vt:lpstr>Why Negative Row Margin?</vt:lpstr>
      <vt:lpstr>Why Negative Row Margin?</vt:lpstr>
      <vt:lpstr>Summary</vt:lpstr>
      <vt:lpstr>Ödev-1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(Cascadıng Style Sheet)</dc:title>
  <cp:lastModifiedBy>Özgün Yılmaz</cp:lastModifiedBy>
  <cp:revision>33</cp:revision>
  <dcterms:modified xsi:type="dcterms:W3CDTF">2018-10-08T11:09:57Z</dcterms:modified>
</cp:coreProperties>
</file>